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9" r:id="rId5"/>
    <p:sldId id="268" r:id="rId6"/>
    <p:sldId id="264" r:id="rId7"/>
    <p:sldId id="258" r:id="rId8"/>
    <p:sldId id="259" r:id="rId9"/>
    <p:sldId id="260" r:id="rId10"/>
    <p:sldId id="256" r:id="rId11"/>
    <p:sldId id="257" r:id="rId12"/>
    <p:sldId id="265" r:id="rId13"/>
    <p:sldId id="267" r:id="rId14"/>
    <p:sldId id="266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50" d="100"/>
          <a:sy n="50" d="100"/>
        </p:scale>
        <p:origin x="1136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69DBF-EAAC-4109-9A9C-363204A5B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0E47AB-7054-4E6A-8DBF-04513DC1D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16985A-E69C-4C1F-B647-388DC35F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F95AE-E0C8-4275-95F0-98842F39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EFA494-B233-4DC5-B558-D4D9C9E3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78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DE893-F340-4B85-84FB-6A8B9D45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2D270E-6F98-4DE5-88F8-7FA8187F7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FCC3A9-C925-4A35-A180-E9F51B3E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DF338F-BAE5-4D99-9682-B3C0738FB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40778F-47C9-4AEB-B7BA-ABE9D2E9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97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1ED365-362C-4E8D-B4C6-972E52ABA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C295FB-E6C1-4788-83A9-CA29C475B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6D8FCA-BD9C-4BF6-921F-6892A67E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5415F2-C61F-44A0-B442-874B1FD3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134662-EDC1-409E-9DF3-660E3616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8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65594-DD6D-41F5-900F-B5EE9D76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D3E88-F821-4D0D-9F36-81961C8FE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E0CF96-38C6-4784-8A67-C31F876E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1E5C9-B967-424F-A3BC-2693E057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58FD70-CAEC-49EB-8671-58194C6E8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3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270FC-7EFE-4B8E-BB8F-7E5DBD01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82006C-2E9C-4F1F-9A98-8BAAE34D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20F27-DC24-4E9F-8AB9-5CFBDF95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0D4A5F-6974-4C5E-AC72-4AA06A60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6F4F39-709E-4F40-B6A7-E0E75A09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37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09229-E2F5-47A8-8DF5-A7C8046B2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B2AFD2-8773-4DC9-9E88-5EEEC26D5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5C6AF4-08E9-4935-A762-E816210F6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C16A05-8E52-4DAB-BBDB-7D7D73BF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CBA2C-FA4D-467F-A83D-6C8839428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7B921-A66E-4E35-87D5-01C0E14A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07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88FC0-F015-4637-BD6B-F7643082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1228D4-3885-42F1-A265-BDCB4D18F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7D96F1-4496-427C-891A-CFDDA090C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2F6761-D3BA-4B00-8AEB-B4DFCCCD5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4EA6DE-46FA-435E-8522-E4025B534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7824AC-4F49-4C1D-9A85-00A7D27B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EC92A3-536E-40C7-AA0B-9AA0F1BC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EB8328F-D49F-4A23-973B-6742F2E4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97B56-522C-45D5-8EF6-96A096860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231E9A-C2B9-4898-8154-C981D0CD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2696C3-A256-45D3-94F7-A29AFE1D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748A8C-C92E-41F3-931D-F079062D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44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346CDB-DC50-4C72-85FE-BA1FA1B4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CA4737-088A-4072-BFF3-B43B840A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33BB37-CEB2-487C-A6D0-B68D7936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11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266B0-21B8-4FC8-BFA3-3A717B263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9518B-6473-4CCD-9747-06CDD7FC9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90BD82-D4D4-4C01-9FF0-3659350AA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CBF37-09B6-42A6-B7E1-C59062673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DBA91E-4DD5-47F0-8B6F-73662317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F14EB8-C46D-470F-A236-44C063FF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261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71AA3-18E2-4BCF-96CC-AFC34A51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C03E40-3BF2-4264-88DB-BCE473448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BBB94C-F0EB-4C17-B843-A38747AB4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F89136-AEBA-47CB-A348-DEF46693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CADBBA-E165-4260-9ABC-644D648A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80FF0F-6DB1-46BD-B832-74629080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81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B643C36-5813-4591-A032-1829B2DE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D4BDD4-5D3D-450D-9261-03932C3E8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3D5659-4A67-44D3-9E88-CF3ECC416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473F4-73EF-4359-84BE-34E7F33F93C3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D7AA01-4379-4948-BD5D-41453AD22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C77FE0-5694-4231-859A-220E70106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B4892-ED2D-435E-BC26-E8370E550F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86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016982A-23B3-485F-B2AE-19EB114C9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891" y="313891"/>
            <a:ext cx="6230218" cy="6230218"/>
          </a:xfrm>
        </p:spPr>
      </p:pic>
    </p:spTree>
    <p:extLst>
      <p:ext uri="{BB962C8B-B14F-4D97-AF65-F5344CB8AC3E}">
        <p14:creationId xmlns:p14="http://schemas.microsoft.com/office/powerpoint/2010/main" val="62279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85C7D7E-F3A0-4FBE-8579-D38E36F3D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98" y="2838892"/>
            <a:ext cx="5559823" cy="338811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53601EB-796D-4CA8-9EFC-2E781AAD9B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6121" y="2920489"/>
            <a:ext cx="5121682" cy="315048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947E065-BC55-4BB8-B47C-7BB111E61A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50536" y="735876"/>
            <a:ext cx="5121682" cy="179103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664D64-738D-4A31-A9DD-27A640F292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07056" y="735876"/>
            <a:ext cx="561493" cy="124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68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947E065-BC55-4BB8-B47C-7BB111E61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536" y="735876"/>
            <a:ext cx="5121682" cy="179103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664D64-738D-4A31-A9DD-27A640F29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056" y="735876"/>
            <a:ext cx="561493" cy="124209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2B7CD32-9720-465F-B332-0E0EC1342F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17" y="3001029"/>
            <a:ext cx="6072671" cy="3382847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FDC2461C-7B28-4694-AAD6-0D233C001A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8356" y="3001029"/>
            <a:ext cx="5650742" cy="338147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146D2D30-8839-470E-990D-E4C7D21A1975}"/>
              </a:ext>
            </a:extLst>
          </p:cNvPr>
          <p:cNvSpPr txBox="1"/>
          <p:nvPr/>
        </p:nvSpPr>
        <p:spPr>
          <a:xfrm>
            <a:off x="487617" y="2498398"/>
            <a:ext cx="5726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>
                <a:cs typeface="Segoe UI" panose="020B0502040204020203" pitchFamily="34" charset="0"/>
              </a:rPr>
              <a:t>¿Saldría a votar en las próximas elecciones?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7966455-10B9-448D-BB78-A49E34D795FF}"/>
              </a:ext>
            </a:extLst>
          </p:cNvPr>
          <p:cNvSpPr txBox="1"/>
          <p:nvPr/>
        </p:nvSpPr>
        <p:spPr>
          <a:xfrm>
            <a:off x="6343482" y="2487764"/>
            <a:ext cx="5726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>
                <a:cs typeface="Segoe UI" panose="020B0502040204020203" pitchFamily="34" charset="0"/>
              </a:rPr>
              <a:t>¿Cuál es la razón por la que no saldría a votar?</a:t>
            </a:r>
          </a:p>
        </p:txBody>
      </p:sp>
    </p:spTree>
    <p:extLst>
      <p:ext uri="{BB962C8B-B14F-4D97-AF65-F5344CB8AC3E}">
        <p14:creationId xmlns:p14="http://schemas.microsoft.com/office/powerpoint/2010/main" val="142235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016982A-23B3-485F-B2AE-19EB114C9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799" y="2980891"/>
            <a:ext cx="3877109" cy="3877109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39613D9-03E4-4773-A6F8-7917BF5E9CD0}"/>
              </a:ext>
            </a:extLst>
          </p:cNvPr>
          <p:cNvSpPr txBox="1"/>
          <p:nvPr/>
        </p:nvSpPr>
        <p:spPr>
          <a:xfrm>
            <a:off x="774700" y="1070560"/>
            <a:ext cx="7404100" cy="3267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">
              <a:spcBef>
                <a:spcPts val="100"/>
              </a:spcBef>
              <a:spcAft>
                <a:spcPts val="800"/>
              </a:spcAft>
            </a:pPr>
            <a:r>
              <a:rPr lang="es-MX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Púrpura Analytics</a:t>
            </a:r>
          </a:p>
          <a:p>
            <a:pPr marL="36000">
              <a:spcBef>
                <a:spcPts val="100"/>
              </a:spcBef>
              <a:spcAft>
                <a:spcPts val="800"/>
              </a:spcAft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onsultoría Especializada TBL S.C.P.  -</a:t>
            </a:r>
          </a:p>
          <a:p>
            <a:pPr marL="36000">
              <a:spcBef>
                <a:spcPts val="100"/>
              </a:spcBef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Representante Legal: </a:t>
            </a:r>
          </a:p>
          <a:p>
            <a:pPr marL="36000">
              <a:spcBef>
                <a:spcPts val="100"/>
              </a:spcBef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Alberto Francisco Lezama Pacheco</a:t>
            </a:r>
          </a:p>
          <a:p>
            <a:pPr marL="36000">
              <a:spcBef>
                <a:spcPts val="100"/>
              </a:spcBef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 electrónico: flezama@purpuraa.com</a:t>
            </a:r>
          </a:p>
          <a:p>
            <a:pPr marL="36000">
              <a:spcBef>
                <a:spcPts val="100"/>
              </a:spcBef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</a:t>
            </a:r>
            <a:r>
              <a:rPr lang="es-MX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9995658846</a:t>
            </a:r>
            <a:endParaRPr lang="es-MX" sz="2400" dirty="0"/>
          </a:p>
          <a:p>
            <a:pPr marL="36000">
              <a:spcBef>
                <a:spcPts val="100"/>
              </a:spcBef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Cel. 9992785905</a:t>
            </a:r>
          </a:p>
        </p:txBody>
      </p:sp>
    </p:spTree>
    <p:extLst>
      <p:ext uri="{BB962C8B-B14F-4D97-AF65-F5344CB8AC3E}">
        <p14:creationId xmlns:p14="http://schemas.microsoft.com/office/powerpoint/2010/main" val="212351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016982A-23B3-485F-B2AE-19EB114C9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891" y="313891"/>
            <a:ext cx="6230218" cy="6230218"/>
          </a:xfrm>
        </p:spPr>
      </p:pic>
    </p:spTree>
    <p:extLst>
      <p:ext uri="{BB962C8B-B14F-4D97-AF65-F5344CB8AC3E}">
        <p14:creationId xmlns:p14="http://schemas.microsoft.com/office/powerpoint/2010/main" val="2434359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016982A-23B3-485F-B2AE-19EB114C9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891" y="313891"/>
            <a:ext cx="6230218" cy="6230218"/>
          </a:xfrm>
        </p:spPr>
      </p:pic>
    </p:spTree>
    <p:extLst>
      <p:ext uri="{BB962C8B-B14F-4D97-AF65-F5344CB8AC3E}">
        <p14:creationId xmlns:p14="http://schemas.microsoft.com/office/powerpoint/2010/main" val="26580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BEAB90C-4F05-4D4C-AACD-D53EB9A87922}"/>
              </a:ext>
            </a:extLst>
          </p:cNvPr>
          <p:cNvSpPr txBox="1"/>
          <p:nvPr/>
        </p:nvSpPr>
        <p:spPr>
          <a:xfrm>
            <a:off x="217054" y="903767"/>
            <a:ext cx="11757891" cy="5876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 METODOLÓGICA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 del ejercicio</a:t>
            </a: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Conocer la opinión de los ciudadanos de Mérida sobre la elección de Presidente Municipal.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Marco Muestral</a:t>
            </a: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Listado de secciones electorales en el municipio de Mérida, Yucatán, de acuerdo con lo establecido por el INE.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Diseño del Marco Muestral: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Población objetivo: Hombres y mujeres mayores de 18 años con credencial para votar en la ciudad de Mérida.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de selección de unidades:</a:t>
            </a: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tomaron de manera sistemática y aleatoria con probabilidad proporcional a su tamaño (PPT) las secciones electorales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los distritos locales </a:t>
            </a: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municipio de Mérida y en cada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distrito</a:t>
            </a: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seleccionaron 2 manzanas (o grupo de viviendas en caso de áreas rurales).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cada una de las manzanas 10 viviendas y en cada vivienda un ciudadano con credencial de elector vigente en el municipio de Mérida.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66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F873902-EF7D-4D14-A9F8-1A686CC7EC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5371" y="807624"/>
            <a:ext cx="4155179" cy="23023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8C9C02E-FD6E-4A0C-A291-C07A5852DC2F}"/>
              </a:ext>
            </a:extLst>
          </p:cNvPr>
          <p:cNvSpPr txBox="1"/>
          <p:nvPr/>
        </p:nvSpPr>
        <p:spPr>
          <a:xfrm>
            <a:off x="939800" y="3691461"/>
            <a:ext cx="10277882" cy="2588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de muestreo: el procedimiento de muestreo es el Salto Sistemático. Es decir, se selecciona de manera aleatoria y directa una vivienda y a partir de una regla determinística se eligen las demás a encuestar dentro del estrato o sección.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obtención de una muestra sistemática de tamaño n de una población de N elementos se consigue de la siguiente manera: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Obtener los N elementos de la población. En este caso, el total de la lista nominal por distrito o sección electoral del municipio de Mérida.</a:t>
            </a:r>
          </a:p>
        </p:txBody>
      </p:sp>
    </p:spTree>
    <p:extLst>
      <p:ext uri="{BB962C8B-B14F-4D97-AF65-F5344CB8AC3E}">
        <p14:creationId xmlns:p14="http://schemas.microsoft.com/office/powerpoint/2010/main" val="194200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8C9C02E-FD6E-4A0C-A291-C07A5852DC2F}"/>
              </a:ext>
            </a:extLst>
          </p:cNvPr>
          <p:cNvSpPr txBox="1"/>
          <p:nvPr/>
        </p:nvSpPr>
        <p:spPr>
          <a:xfrm>
            <a:off x="689382" y="1807535"/>
            <a:ext cx="10528300" cy="5621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Determinar el tamaño muestral n que se busca obtener de cada sección electoral. Este será dado, como ya mencionamos, por la proporción del total de la lista nominal que representa esa sección o distrito electoral.</a:t>
            </a:r>
          </a:p>
          <a:p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3. Definir el tamaño del salto sistemático k dado por k=N/n. La primera unidad muestral se obtiene eligiendo un número al azar entre 1 y k. Para el caso de esta encuesta el número de k fue de 4</a:t>
            </a:r>
          </a:p>
          <a:p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Cantidad de cuestionarios: 450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Margen de error: +/- 5%.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Intervalo de confianza: 96%.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Período del levantamiento: 1 al 5 de abril de 2021.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Estimación de resultados: frecuencias simples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 utilizado: Excel </a:t>
            </a:r>
          </a:p>
          <a:p>
            <a:endParaRPr lang="es-MX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7869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BEAB90C-4F05-4D4C-AACD-D53EB9A87922}"/>
              </a:ext>
            </a:extLst>
          </p:cNvPr>
          <p:cNvSpPr txBox="1"/>
          <p:nvPr/>
        </p:nvSpPr>
        <p:spPr>
          <a:xfrm>
            <a:off x="673101" y="1807535"/>
            <a:ext cx="10693400" cy="3451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 de recolección de información: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estudio fue llevado a cabo en de manera presencial cara a cara en viviendas particulares de los ciudadanos de Mérida, utilizando dispositivo electrónico con cuestionario precargado como herramienta de recolección. Aplicado por encuestadores capacitados bajo supervisión de personal de Púrpura Analytics.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Redondeo de cifras:</a:t>
            </a:r>
            <a:r>
              <a:rPr lang="es-MX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cs typeface="Times New Roman" panose="02020603050405020304" pitchFamily="18" charset="0"/>
              </a:rPr>
              <a:t>Para efectos de presentación de resultados, las cifras obtenidas fueron redondeadas a cero (0) decimales, hacia el número entero más cercano.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151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BEAB90C-4F05-4D4C-AACD-D53EB9A87922}"/>
              </a:ext>
            </a:extLst>
          </p:cNvPr>
          <p:cNvSpPr txBox="1"/>
          <p:nvPr/>
        </p:nvSpPr>
        <p:spPr>
          <a:xfrm>
            <a:off x="623454" y="2942937"/>
            <a:ext cx="11757891" cy="972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032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947E065-BC55-4BB8-B47C-7BB111E61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536" y="735876"/>
            <a:ext cx="5121682" cy="179103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664D64-738D-4A31-A9DD-27A640F29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056" y="735876"/>
            <a:ext cx="561493" cy="124209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335C133-A1AB-4259-8FD5-2B7AF747C6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4476" y="2626651"/>
            <a:ext cx="6876385" cy="385950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F904E574-BF62-48C4-B1BF-E1A70AE959BD}"/>
              </a:ext>
            </a:extLst>
          </p:cNvPr>
          <p:cNvSpPr txBox="1"/>
          <p:nvPr/>
        </p:nvSpPr>
        <p:spPr>
          <a:xfrm>
            <a:off x="532251" y="2819479"/>
            <a:ext cx="39280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cs typeface="Segoe UI" panose="020B0502040204020203" pitchFamily="34" charset="0"/>
              </a:rPr>
              <a:t>¿Independientemente del partido político, a quién prefiere para Alcalde de la cuidad de Mérida?</a:t>
            </a:r>
          </a:p>
        </p:txBody>
      </p:sp>
    </p:spTree>
    <p:extLst>
      <p:ext uri="{BB962C8B-B14F-4D97-AF65-F5344CB8AC3E}">
        <p14:creationId xmlns:p14="http://schemas.microsoft.com/office/powerpoint/2010/main" val="332237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33"/>
            <a:ext cx="4669041" cy="180753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947E065-BC55-4BB8-B47C-7BB111E61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536" y="735876"/>
            <a:ext cx="5121682" cy="179103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664D64-738D-4A31-A9DD-27A640F29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056" y="735876"/>
            <a:ext cx="561493" cy="124209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7A071EA-897C-4730-95F3-F749C7654A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1999" y="2773432"/>
            <a:ext cx="6020727" cy="360478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6EB8010-C577-4217-B742-4D202D090406}"/>
              </a:ext>
            </a:extLst>
          </p:cNvPr>
          <p:cNvSpPr txBox="1"/>
          <p:nvPr/>
        </p:nvSpPr>
        <p:spPr>
          <a:xfrm>
            <a:off x="570051" y="2828835"/>
            <a:ext cx="3928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cs typeface="Segoe UI" panose="020B0502040204020203" pitchFamily="34" charset="0"/>
              </a:rPr>
              <a:t>¿Cuál es su opinión de la</a:t>
            </a:r>
          </a:p>
          <a:p>
            <a:r>
              <a:rPr lang="es-MX" sz="2400" b="1" dirty="0">
                <a:cs typeface="Segoe UI" panose="020B0502040204020203" pitchFamily="34" charset="0"/>
              </a:rPr>
              <a:t>gestión municipal del</a:t>
            </a:r>
          </a:p>
          <a:p>
            <a:r>
              <a:rPr lang="es-MX" sz="2400" b="1" dirty="0">
                <a:cs typeface="Segoe UI" panose="020B0502040204020203" pitchFamily="34" charset="0"/>
              </a:rPr>
              <a:t>Ayuntamiento de Mérida?</a:t>
            </a:r>
          </a:p>
        </p:txBody>
      </p:sp>
    </p:spTree>
    <p:extLst>
      <p:ext uri="{BB962C8B-B14F-4D97-AF65-F5344CB8AC3E}">
        <p14:creationId xmlns:p14="http://schemas.microsoft.com/office/powerpoint/2010/main" val="255144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0067B6-AF77-4126-B78E-DB59A708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41"/>
            <a:ext cx="12192000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CE8D8B0-BE13-481B-8138-AC17862CE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669041" cy="180753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947E065-BC55-4BB8-B47C-7BB111E61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536" y="735876"/>
            <a:ext cx="5121682" cy="179103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664D64-738D-4A31-A9DD-27A640F292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056" y="735876"/>
            <a:ext cx="561493" cy="124209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6EB8010-C577-4217-B742-4D202D090406}"/>
              </a:ext>
            </a:extLst>
          </p:cNvPr>
          <p:cNvSpPr txBox="1"/>
          <p:nvPr/>
        </p:nvSpPr>
        <p:spPr>
          <a:xfrm>
            <a:off x="643943" y="3189767"/>
            <a:ext cx="3381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cs typeface="Segoe UI" panose="020B0502040204020203" pitchFamily="34" charset="0"/>
              </a:rPr>
              <a:t>Opinión sobre la reelección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D1224F8-0C95-4EA6-8E21-FB15A0C89E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3683" y="2723293"/>
            <a:ext cx="5384013" cy="37400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1ECE796-9EE0-4708-BC56-531C121BC0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92727" y="5833566"/>
            <a:ext cx="1249910" cy="78687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2F7692B2-A306-430A-89CE-BAA643E9C8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09439" y="3010252"/>
            <a:ext cx="1110639" cy="179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4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549</Words>
  <Application>Microsoft Office PowerPoint</Application>
  <PresentationFormat>Panorámica</PresentationFormat>
  <Paragraphs>44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Lorenzo Albertos</dc:creator>
  <cp:lastModifiedBy>Lorenzo Albertos</cp:lastModifiedBy>
  <cp:revision>15</cp:revision>
  <dcterms:created xsi:type="dcterms:W3CDTF">2021-04-12T17:55:36Z</dcterms:created>
  <dcterms:modified xsi:type="dcterms:W3CDTF">2021-04-12T20:40:36Z</dcterms:modified>
</cp:coreProperties>
</file>